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Fira Sans Extra Condensed Medium"/>
      <p:regular r:id="rId41"/>
      <p:bold r:id="rId42"/>
      <p:italic r:id="rId43"/>
      <p:boldItalic r:id="rId44"/>
    </p:embeddedFont>
    <p:embeddedFont>
      <p:font typeface="Roboto Condensed"/>
      <p:regular r:id="rId45"/>
      <p:bold r:id="rId46"/>
      <p:italic r:id="rId47"/>
      <p:boldItalic r:id="rId48"/>
    </p:embeddedFont>
    <p:embeddedFont>
      <p:font typeface="Squada One"/>
      <p:regular r:id="rId49"/>
    </p:embeddedFont>
    <p:embeddedFont>
      <p:font typeface="Roboto Condensed Light"/>
      <p:regular r:id="rId50"/>
      <p:bold r:id="rId51"/>
      <p:italic r:id="rId52"/>
      <p:boldItalic r:id="rId53"/>
    </p:embeddedFont>
    <p:embeddedFont>
      <p:font typeface="Baloo 2"/>
      <p:regular r:id="rId54"/>
      <p:bold r:id="rId55"/>
    </p:embeddedFont>
    <p:embeddedFont>
      <p:font typeface="Exo 2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8F6BCCD-E13E-423E-B0A3-006704E1778A}">
  <a:tblStyle styleId="{48F6BCCD-E13E-423E-B0A3-006704E1778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FiraSansExtraCondensedMedium-bold.fntdata"/><Relationship Id="rId41" Type="http://schemas.openxmlformats.org/officeDocument/2006/relationships/font" Target="fonts/FiraSansExtraCondensedMedium-regular.fntdata"/><Relationship Id="rId44" Type="http://schemas.openxmlformats.org/officeDocument/2006/relationships/font" Target="fonts/FiraSansExtraCondensedMedium-boldItalic.fntdata"/><Relationship Id="rId43" Type="http://schemas.openxmlformats.org/officeDocument/2006/relationships/font" Target="fonts/FiraSansExtraCondensedMedium-italic.fntdata"/><Relationship Id="rId46" Type="http://schemas.openxmlformats.org/officeDocument/2006/relationships/font" Target="fonts/RobotoCondensed-bold.fntdata"/><Relationship Id="rId45" Type="http://schemas.openxmlformats.org/officeDocument/2006/relationships/font" Target="fonts/RobotoCondense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Condensed-boldItalic.fntdata"/><Relationship Id="rId47" Type="http://schemas.openxmlformats.org/officeDocument/2006/relationships/font" Target="fonts/RobotoCondensed-italic.fntdata"/><Relationship Id="rId49" Type="http://schemas.openxmlformats.org/officeDocument/2006/relationships/font" Target="fonts/SquadaOn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Roboto-regular.fntdata"/><Relationship Id="rId36" Type="http://schemas.openxmlformats.org/officeDocument/2006/relationships/slide" Target="slides/slide31.xml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CondensedLight-bold.fntdata"/><Relationship Id="rId50" Type="http://schemas.openxmlformats.org/officeDocument/2006/relationships/font" Target="fonts/RobotoCondensedLight-regular.fntdata"/><Relationship Id="rId53" Type="http://schemas.openxmlformats.org/officeDocument/2006/relationships/font" Target="fonts/RobotoCondensedLight-boldItalic.fntdata"/><Relationship Id="rId52" Type="http://schemas.openxmlformats.org/officeDocument/2006/relationships/font" Target="fonts/RobotoCondensedLight-italic.fntdata"/><Relationship Id="rId11" Type="http://schemas.openxmlformats.org/officeDocument/2006/relationships/slide" Target="slides/slide6.xml"/><Relationship Id="rId55" Type="http://schemas.openxmlformats.org/officeDocument/2006/relationships/font" Target="fonts/Baloo2-bold.fntdata"/><Relationship Id="rId10" Type="http://schemas.openxmlformats.org/officeDocument/2006/relationships/slide" Target="slides/slide5.xml"/><Relationship Id="rId54" Type="http://schemas.openxmlformats.org/officeDocument/2006/relationships/font" Target="fonts/Baloo2-regular.fntdata"/><Relationship Id="rId13" Type="http://schemas.openxmlformats.org/officeDocument/2006/relationships/slide" Target="slides/slide8.xml"/><Relationship Id="rId57" Type="http://schemas.openxmlformats.org/officeDocument/2006/relationships/font" Target="fonts/Exo2-bold.fntdata"/><Relationship Id="rId12" Type="http://schemas.openxmlformats.org/officeDocument/2006/relationships/slide" Target="slides/slide7.xml"/><Relationship Id="rId56" Type="http://schemas.openxmlformats.org/officeDocument/2006/relationships/font" Target="fonts/Exo2-regular.fntdata"/><Relationship Id="rId15" Type="http://schemas.openxmlformats.org/officeDocument/2006/relationships/slide" Target="slides/slide10.xml"/><Relationship Id="rId59" Type="http://schemas.openxmlformats.org/officeDocument/2006/relationships/font" Target="fonts/Exo2-boldItalic.fntdata"/><Relationship Id="rId14" Type="http://schemas.openxmlformats.org/officeDocument/2006/relationships/slide" Target="slides/slide9.xml"/><Relationship Id="rId58" Type="http://schemas.openxmlformats.org/officeDocument/2006/relationships/font" Target="fonts/Exo2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6f31ef2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6f31ef2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ad56e0f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ad56e0f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6f31ef27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c6f31ef27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6f31ef27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6f31ef27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6f31ef27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6f31ef27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6f31ef27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6f31ef27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6f31ef27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6f31ef27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6f31ef27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c6f31ef27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6f31ef27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c6f31ef27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ad56e0fa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bad56e0fa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0422e0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0422e0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6f31ef27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c6f31ef27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6f31ef27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c6f31ef27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6f31ef27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c6f31ef27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c6f31ef27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c6f31ef27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6f31ef27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c6f31ef27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60b0112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c60b0112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ad56e0fa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bad56e0fa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ad56e0fa9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bad56e0fa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c6f31ef27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c6f31ef27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c6f31ef27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c6f31ef27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ad1c0703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ad1c0703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6f31ef27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c6f31ef27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6f31ef27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c6f31ef27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8d3b44f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8d3b44f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ad56e0fa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ad56e0fa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ad1c0703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bad1c0703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46ac496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c46ac496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46ac4962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46ac4962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ad56e0fa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ad56e0fa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98125" y="911400"/>
            <a:ext cx="8826600" cy="4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stackoverflow.com/questions/4343202/difference-between-super-t-and-extends-t-in-java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ocs.oracle.com/en/java/javase/11/docs/api/java.base/java/util/HashMap.htm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CS2030 LAB 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B12A</a:t>
            </a:r>
            <a:endParaRPr/>
          </a:p>
        </p:txBody>
      </p:sp>
      <p:cxnSp>
        <p:nvCxnSpPr>
          <p:cNvPr id="139" name="Google Shape;139;p27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idx="1" type="body"/>
          </p:nvPr>
        </p:nvSpPr>
        <p:spPr>
          <a:xfrm>
            <a:off x="870650" y="1068000"/>
            <a:ext cx="691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Where have you seen generics before?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→ </a:t>
            </a: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List&lt;Circle&gt; circles = new ArrayList&lt;&gt;();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Have you wondered why a List can store many different types of Objects without needing to explicitly declare what type it is?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02" name="Google Shape;202;p3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Generics - Introduction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idx="1" type="body"/>
          </p:nvPr>
        </p:nvSpPr>
        <p:spPr>
          <a:xfrm>
            <a:off x="870650" y="1068000"/>
            <a:ext cx="691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 is known as a 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generic type </a:t>
            </a:r>
            <a:r>
              <a:rPr lang="en" sz="1700">
                <a:solidFill>
                  <a:schemeClr val="dk1"/>
                </a:solidFill>
              </a:rPr>
              <a:t>(can also be any other capital letter)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e.g. declaring Box&lt;Integer&gt; will replace all instances of T in your code with Integers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08" name="Google Shape;208;p3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Generics - Introduction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9" name="Google Shape;209;p37"/>
          <p:cNvSpPr txBox="1"/>
          <p:nvPr>
            <p:ph idx="1" type="body"/>
          </p:nvPr>
        </p:nvSpPr>
        <p:spPr>
          <a:xfrm>
            <a:off x="1428200" y="2424050"/>
            <a:ext cx="5994000" cy="20508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public</a:t>
            </a:r>
            <a:r>
              <a:rPr lang="en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b="1" lang="en">
                <a:solidFill>
                  <a:srgbClr val="008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class</a:t>
            </a:r>
            <a:r>
              <a:rPr lang="en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b="1" lang="en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Box</a:t>
            </a:r>
            <a:r>
              <a:rPr lang="en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&lt;</a:t>
            </a:r>
            <a:r>
              <a:rPr lang="en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</a:t>
            </a:r>
            <a:r>
              <a:rPr lang="en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</a:t>
            </a:r>
            <a:r>
              <a:rPr lang="en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{</a:t>
            </a:r>
            <a:endParaRPr>
              <a:solidFill>
                <a:srgbClr val="33333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</a:t>
            </a:r>
            <a:r>
              <a:rPr b="1" lang="en">
                <a:solidFill>
                  <a:srgbClr val="008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private</a:t>
            </a:r>
            <a:r>
              <a:rPr lang="en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T item</a:t>
            </a:r>
            <a:r>
              <a:rPr lang="en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;</a:t>
            </a:r>
            <a:endParaRPr>
              <a:solidFill>
                <a:srgbClr val="33333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</a:t>
            </a:r>
            <a:r>
              <a:rPr b="1" lang="en">
                <a:solidFill>
                  <a:srgbClr val="008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public</a:t>
            </a:r>
            <a:r>
              <a:rPr lang="en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Box</a:t>
            </a:r>
            <a:r>
              <a:rPr lang="en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 item</a:t>
            </a:r>
            <a:r>
              <a:rPr lang="en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  <a:r>
              <a:rPr lang="en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{</a:t>
            </a:r>
            <a:endParaRPr>
              <a:solidFill>
                <a:srgbClr val="33333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b="1" lang="en">
                <a:solidFill>
                  <a:srgbClr val="008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this</a:t>
            </a:r>
            <a:r>
              <a:rPr lang="en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">
                <a:solidFill>
                  <a:srgbClr val="7D9029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item</a:t>
            </a:r>
            <a:r>
              <a:rPr lang="en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=</a:t>
            </a:r>
            <a:r>
              <a:rPr lang="en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item</a:t>
            </a:r>
            <a:r>
              <a:rPr lang="en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;</a:t>
            </a:r>
            <a:endParaRPr>
              <a:solidFill>
                <a:srgbClr val="33333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</a:t>
            </a:r>
            <a:r>
              <a:rPr lang="en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}</a:t>
            </a:r>
            <a:endParaRPr>
              <a:solidFill>
                <a:srgbClr val="33333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}</a:t>
            </a:r>
            <a:endParaRPr b="1">
              <a:solidFill>
                <a:srgbClr val="008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8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idx="1" type="body"/>
          </p:nvPr>
        </p:nvSpPr>
        <p:spPr>
          <a:xfrm>
            <a:off x="870650" y="1068000"/>
            <a:ext cx="691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We say that T belongs to an 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instance </a:t>
            </a:r>
            <a:r>
              <a:rPr lang="en" sz="1700">
                <a:solidFill>
                  <a:schemeClr val="dk1"/>
                </a:solidFill>
              </a:rPr>
              <a:t>of Box, and e</a:t>
            </a:r>
            <a:r>
              <a:rPr lang="en" sz="1700">
                <a:solidFill>
                  <a:schemeClr val="dk1"/>
                </a:solidFill>
              </a:rPr>
              <a:t>very instance of Box can have a different type that is assigned to T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Do note that generics 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 not work with primitive types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Box&lt;int&gt; ❌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Box&lt;Integer&gt; ✅ → use Wrapper classes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However, recall that 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static methods</a:t>
            </a:r>
            <a:r>
              <a:rPr lang="en" sz="1700">
                <a:solidFill>
                  <a:schemeClr val="dk1"/>
                </a:solidFill>
              </a:rPr>
              <a:t> belong to the class itself, and not to any instance of a class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Then how do we use generics with 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static methods?</a:t>
            </a:r>
            <a:endParaRPr b="1" sz="17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5" name="Google Shape;215;p3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Generics - Introduction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>
            <p:ph idx="1" type="body"/>
          </p:nvPr>
        </p:nvSpPr>
        <p:spPr>
          <a:xfrm>
            <a:off x="870650" y="1068000"/>
            <a:ext cx="691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We must 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explicitly declare generic types</a:t>
            </a:r>
            <a:r>
              <a:rPr lang="en" sz="1700">
                <a:solidFill>
                  <a:schemeClr val="dk1"/>
                </a:solidFill>
              </a:rPr>
              <a:t> for static methods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This is so that the generic type can be created for that specific method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21" name="Google Shape;221;p3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Generics - Static methods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2" name="Google Shape;222;p39"/>
          <p:cNvSpPr txBox="1"/>
          <p:nvPr>
            <p:ph idx="1" type="body"/>
          </p:nvPr>
        </p:nvSpPr>
        <p:spPr>
          <a:xfrm>
            <a:off x="1434601" y="2483791"/>
            <a:ext cx="5994000" cy="20508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8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public</a:t>
            </a: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b="1" lang="en" sz="1100">
                <a:solidFill>
                  <a:srgbClr val="008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class</a:t>
            </a: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b="1" lang="en" sz="1100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Box</a:t>
            </a:r>
            <a:r>
              <a:rPr lang="en" sz="11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&lt;</a:t>
            </a:r>
            <a:r>
              <a:rPr b="1" lang="en" sz="1100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</a:t>
            </a:r>
            <a:r>
              <a:rPr lang="en" sz="11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</a:t>
            </a: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" sz="11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{</a:t>
            </a:r>
            <a:endParaRPr sz="11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</a:t>
            </a:r>
            <a:r>
              <a:rPr b="1" lang="en" sz="1100">
                <a:solidFill>
                  <a:srgbClr val="008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private</a:t>
            </a: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b="1" lang="en" sz="1100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</a:t>
            </a: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item</a:t>
            </a:r>
            <a:r>
              <a:rPr lang="en" sz="11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;</a:t>
            </a:r>
            <a:endParaRPr sz="11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</a:t>
            </a:r>
            <a:r>
              <a:rPr b="1" lang="en" sz="1100">
                <a:solidFill>
                  <a:srgbClr val="008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public</a:t>
            </a: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b="1" lang="en" sz="1100">
                <a:solidFill>
                  <a:srgbClr val="008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static</a:t>
            </a: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" sz="1100">
                <a:solidFill>
                  <a:srgbClr val="666666"/>
                </a:solidFill>
                <a:highlight>
                  <a:srgbClr val="FFFF00"/>
                </a:highlight>
                <a:latin typeface="Droid Sans Mono"/>
                <a:ea typeface="Droid Sans Mono"/>
                <a:cs typeface="Droid Sans Mono"/>
                <a:sym typeface="Droid Sans Mono"/>
              </a:rPr>
              <a:t>&lt;</a:t>
            </a:r>
            <a:r>
              <a:rPr b="1" lang="en" sz="1100">
                <a:solidFill>
                  <a:srgbClr val="FF00FF"/>
                </a:solidFill>
                <a:highlight>
                  <a:srgbClr val="FFFF00"/>
                </a:highlight>
                <a:latin typeface="Droid Sans Mono"/>
                <a:ea typeface="Droid Sans Mono"/>
                <a:cs typeface="Droid Sans Mono"/>
                <a:sym typeface="Droid Sans Mono"/>
              </a:rPr>
              <a:t>T</a:t>
            </a:r>
            <a:r>
              <a:rPr lang="en" sz="1100">
                <a:solidFill>
                  <a:srgbClr val="666666"/>
                </a:solidFill>
                <a:highlight>
                  <a:srgbClr val="FFFF00"/>
                </a:highlight>
                <a:latin typeface="Droid Sans Mono"/>
                <a:ea typeface="Droid Sans Mono"/>
                <a:cs typeface="Droid Sans Mono"/>
                <a:sym typeface="Droid Sans Mono"/>
              </a:rPr>
              <a:t>&gt;</a:t>
            </a: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Box</a:t>
            </a:r>
            <a:r>
              <a:rPr lang="en" sz="11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&lt;</a:t>
            </a:r>
            <a:r>
              <a:rPr b="1" lang="en" sz="1100">
                <a:solidFill>
                  <a:srgbClr val="FF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</a:t>
            </a:r>
            <a:r>
              <a:rPr lang="en" sz="11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</a:t>
            </a: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empty</a:t>
            </a:r>
            <a:r>
              <a:rPr lang="en" sz="11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()</a:t>
            </a: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" sz="11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{</a:t>
            </a:r>
            <a:endParaRPr sz="1100">
              <a:solidFill>
                <a:srgbClr val="33333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i="1" lang="en" sz="1100">
                <a:solidFill>
                  <a:srgbClr val="40808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// Pink T replaces all the Ts in this method</a:t>
            </a:r>
            <a:endParaRPr sz="1100">
              <a:solidFill>
                <a:srgbClr val="33333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</a:t>
            </a:r>
            <a:r>
              <a:rPr lang="en" sz="11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}</a:t>
            </a:r>
            <a:endParaRPr sz="11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}</a:t>
            </a:r>
            <a:endParaRPr b="1" sz="500">
              <a:solidFill>
                <a:srgbClr val="008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008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>
            <p:ph idx="1" type="body"/>
          </p:nvPr>
        </p:nvSpPr>
        <p:spPr>
          <a:xfrm>
            <a:off x="1112400" y="3120250"/>
            <a:ext cx="69192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In this example, the </a:t>
            </a:r>
            <a:r>
              <a:rPr b="1" lang="en" sz="1700">
                <a:solidFill>
                  <a:srgbClr val="0000FF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BLUE T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700">
                <a:solidFill>
                  <a:schemeClr val="dk1"/>
                </a:solidFill>
              </a:rPr>
              <a:t>represents an instance level declaration, which will NOT be available in static methods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The </a:t>
            </a:r>
            <a:r>
              <a:rPr b="1" lang="en" sz="1700">
                <a:solidFill>
                  <a:srgbClr val="FF00FF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PINK T</a:t>
            </a:r>
            <a:r>
              <a:rPr lang="en" sz="1700">
                <a:solidFill>
                  <a:schemeClr val="dk1"/>
                </a:solidFill>
              </a:rPr>
              <a:t> is declared at the start of the static method, and therefore only exists </a:t>
            </a:r>
            <a:r>
              <a:rPr b="1" lang="en" sz="1700" u="sng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within the scope of the static method</a:t>
            </a:r>
            <a:endParaRPr b="1" sz="1700" u="sng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8" name="Google Shape;228;p4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Generics - Static methods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9" name="Google Shape;229;p40"/>
          <p:cNvSpPr txBox="1"/>
          <p:nvPr>
            <p:ph idx="1" type="body"/>
          </p:nvPr>
        </p:nvSpPr>
        <p:spPr>
          <a:xfrm>
            <a:off x="1575001" y="915016"/>
            <a:ext cx="5994000" cy="20508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8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public</a:t>
            </a: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b="1" lang="en" sz="1100">
                <a:solidFill>
                  <a:srgbClr val="008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class</a:t>
            </a: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b="1" lang="en" sz="1100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Box</a:t>
            </a:r>
            <a:r>
              <a:rPr lang="en" sz="11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&lt;</a:t>
            </a:r>
            <a:r>
              <a:rPr b="1" lang="en" sz="1100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</a:t>
            </a:r>
            <a:r>
              <a:rPr lang="en" sz="11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</a:t>
            </a: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" sz="11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{</a:t>
            </a:r>
            <a:endParaRPr sz="11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</a:t>
            </a:r>
            <a:r>
              <a:rPr b="1" lang="en" sz="1100">
                <a:solidFill>
                  <a:srgbClr val="008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private</a:t>
            </a: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b="1" lang="en" sz="1100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</a:t>
            </a: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item</a:t>
            </a:r>
            <a:r>
              <a:rPr lang="en" sz="11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;</a:t>
            </a:r>
            <a:endParaRPr sz="11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</a:t>
            </a:r>
            <a:r>
              <a:rPr b="1" lang="en" sz="1100">
                <a:solidFill>
                  <a:srgbClr val="008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public</a:t>
            </a: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b="1" lang="en" sz="1100">
                <a:solidFill>
                  <a:srgbClr val="008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static</a:t>
            </a: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" sz="1100">
                <a:solidFill>
                  <a:srgbClr val="666666"/>
                </a:solidFill>
                <a:highlight>
                  <a:srgbClr val="FFFF00"/>
                </a:highlight>
                <a:latin typeface="Droid Sans Mono"/>
                <a:ea typeface="Droid Sans Mono"/>
                <a:cs typeface="Droid Sans Mono"/>
                <a:sym typeface="Droid Sans Mono"/>
              </a:rPr>
              <a:t>&lt;</a:t>
            </a:r>
            <a:r>
              <a:rPr b="1" lang="en" sz="1100">
                <a:solidFill>
                  <a:srgbClr val="FF00FF"/>
                </a:solidFill>
                <a:highlight>
                  <a:srgbClr val="FFFF00"/>
                </a:highlight>
                <a:latin typeface="Droid Sans Mono"/>
                <a:ea typeface="Droid Sans Mono"/>
                <a:cs typeface="Droid Sans Mono"/>
                <a:sym typeface="Droid Sans Mono"/>
              </a:rPr>
              <a:t>T</a:t>
            </a:r>
            <a:r>
              <a:rPr lang="en" sz="1100">
                <a:solidFill>
                  <a:srgbClr val="666666"/>
                </a:solidFill>
                <a:highlight>
                  <a:srgbClr val="FFFF00"/>
                </a:highlight>
                <a:latin typeface="Droid Sans Mono"/>
                <a:ea typeface="Droid Sans Mono"/>
                <a:cs typeface="Droid Sans Mono"/>
                <a:sym typeface="Droid Sans Mono"/>
              </a:rPr>
              <a:t>&gt;</a:t>
            </a: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Box</a:t>
            </a:r>
            <a:r>
              <a:rPr lang="en" sz="11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&lt;</a:t>
            </a:r>
            <a:r>
              <a:rPr b="1" lang="en" sz="1100">
                <a:solidFill>
                  <a:srgbClr val="FF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</a:t>
            </a:r>
            <a:r>
              <a:rPr lang="en" sz="11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</a:t>
            </a: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empty</a:t>
            </a:r>
            <a:r>
              <a:rPr lang="en" sz="11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()</a:t>
            </a: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" sz="11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{</a:t>
            </a:r>
            <a:endParaRPr sz="1100">
              <a:solidFill>
                <a:srgbClr val="33333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i="1" lang="en" sz="1100">
                <a:solidFill>
                  <a:srgbClr val="40808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// Pink T replaces all the Ts in this method</a:t>
            </a:r>
            <a:endParaRPr sz="1100">
              <a:solidFill>
                <a:srgbClr val="33333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</a:t>
            </a:r>
            <a:r>
              <a:rPr lang="en" sz="11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}</a:t>
            </a:r>
            <a:endParaRPr sz="11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}</a:t>
            </a:r>
            <a:endParaRPr b="1" sz="500">
              <a:solidFill>
                <a:srgbClr val="008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008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>
            <p:ph idx="1" type="body"/>
          </p:nvPr>
        </p:nvSpPr>
        <p:spPr>
          <a:xfrm>
            <a:off x="870650" y="1068000"/>
            <a:ext cx="691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Char char="●"/>
            </a:pPr>
            <a:r>
              <a:rPr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Box&lt;? extends T&gt; </a:t>
            </a:r>
            <a:r>
              <a:rPr lang="en" sz="17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→ Box can have any </a:t>
            </a:r>
            <a:r>
              <a:rPr b="1" lang="en" sz="1700" u="sng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subclass</a:t>
            </a:r>
            <a:r>
              <a:rPr lang="en" sz="17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of T</a:t>
            </a:r>
            <a:endParaRPr sz="17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○"/>
            </a:pPr>
            <a:r>
              <a:rPr lang="en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We call this </a:t>
            </a:r>
            <a:r>
              <a:rPr b="1" lang="en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lower bounded wildcard</a:t>
            </a:r>
            <a:endParaRPr b="1" sz="13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Char char="●"/>
            </a:pPr>
            <a:r>
              <a:rPr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Box&lt;? super T&gt; </a:t>
            </a:r>
            <a:r>
              <a:rPr lang="en" sz="17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→ Box can have any </a:t>
            </a:r>
            <a:r>
              <a:rPr b="1" lang="en" sz="1700" u="sng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superclass</a:t>
            </a:r>
            <a:r>
              <a:rPr lang="en" sz="17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of T</a:t>
            </a:r>
            <a:endParaRPr sz="17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○"/>
            </a:pPr>
            <a:r>
              <a:rPr lang="en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We call this </a:t>
            </a:r>
            <a:r>
              <a:rPr b="1" lang="en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upper bounded wildcard</a:t>
            </a:r>
            <a:endParaRPr sz="17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Char char="●"/>
            </a:pPr>
            <a:r>
              <a:rPr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Box&lt;?&gt; == Box&lt;? extends Object&gt; </a:t>
            </a:r>
            <a:r>
              <a:rPr lang="en" sz="17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→ basically Box can have anything (not recommended to use unless explicitly asked by the question)</a:t>
            </a:r>
            <a:endParaRPr sz="17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loo 2"/>
              <a:buChar char="○"/>
            </a:pPr>
            <a:r>
              <a:rPr lang="en" sz="17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&lt;?&gt; is more general than &lt;Object&gt; in this case</a:t>
            </a:r>
            <a:endParaRPr sz="17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loo 2"/>
              <a:buChar char="○"/>
            </a:pPr>
            <a:r>
              <a:rPr lang="en" sz="17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Anything that extends Object (which is everything in Java) can be added to &lt;?&gt;</a:t>
            </a:r>
            <a:endParaRPr sz="17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235" name="Google Shape;235;p4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Generics - Bounded wildcards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idx="1" type="body"/>
          </p:nvPr>
        </p:nvSpPr>
        <p:spPr>
          <a:xfrm>
            <a:off x="870650" y="1068000"/>
            <a:ext cx="691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PECS = Producer Extends, Consumer Super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Use &lt;? extends&gt; if you want to 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read</a:t>
            </a:r>
            <a:r>
              <a:rPr lang="en" sz="1700">
                <a:solidFill>
                  <a:schemeClr val="dk1"/>
                </a:solidFill>
              </a:rPr>
              <a:t> from a collection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Use &lt;? super&gt; if you want a collection to 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consume</a:t>
            </a:r>
            <a:r>
              <a:rPr lang="en" sz="1700">
                <a:solidFill>
                  <a:schemeClr val="dk1"/>
                </a:solidFill>
              </a:rPr>
              <a:t> something (you want to add things to it)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Simply use &lt;T&gt; (don’t use bounded wildcards) if you intend to do both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41" name="Google Shape;241;p4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PECS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PECS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47" name="Google Shape;2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225" y="916525"/>
            <a:ext cx="4601545" cy="35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870650" y="1299050"/>
            <a:ext cx="691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For the upcoming example, take note of the following information: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Covariance: Integer and Double are 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subtypes</a:t>
            </a:r>
            <a:r>
              <a:rPr lang="en" sz="1700">
                <a:solidFill>
                  <a:schemeClr val="dk1"/>
                </a:solidFill>
              </a:rPr>
              <a:t> of Number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Contravariance: Number is a 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supertype</a:t>
            </a:r>
            <a:r>
              <a:rPr lang="en" sz="1700">
                <a:solidFill>
                  <a:schemeClr val="dk1"/>
                </a:solidFill>
              </a:rPr>
              <a:t> of Integer and Double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Invariance: Integer and Double are 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invariant</a:t>
            </a:r>
            <a:endParaRPr b="1" sz="17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3" name="Google Shape;253;p4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PECS - Covariance, Contravariance, Invariance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>
            <p:ph type="ctrTitle"/>
          </p:nvPr>
        </p:nvSpPr>
        <p:spPr>
          <a:xfrm>
            <a:off x="1928850" y="2098650"/>
            <a:ext cx="5286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pay attention, there will be a lab demo now!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5" name="Google Shape;145;p28"/>
          <p:cNvSpPr txBox="1"/>
          <p:nvPr>
            <p:ph idx="2" type="ctrTitle"/>
          </p:nvPr>
        </p:nvSpPr>
        <p:spPr>
          <a:xfrm>
            <a:off x="466696" y="544428"/>
            <a:ext cx="197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Lab Admin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46" name="Google Shape;146;p28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7" name="Google Shape;147;p28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8" name="Google Shape;148;p28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49" name="Google Shape;149;p28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8"/>
          <p:cNvSpPr txBox="1"/>
          <p:nvPr>
            <p:ph idx="2" type="ctrTitle"/>
          </p:nvPr>
        </p:nvSpPr>
        <p:spPr>
          <a:xfrm>
            <a:off x="466696" y="1515803"/>
            <a:ext cx="197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Topic Coverage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51" name="Google Shape;151;p28"/>
          <p:cNvSpPr txBox="1"/>
          <p:nvPr>
            <p:ph idx="2" type="ctrTitle"/>
          </p:nvPr>
        </p:nvSpPr>
        <p:spPr>
          <a:xfrm>
            <a:off x="466696" y="2487153"/>
            <a:ext cx="197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Start coding!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6"/>
          <p:cNvSpPr txBox="1"/>
          <p:nvPr>
            <p:ph idx="1" type="body"/>
          </p:nvPr>
        </p:nvSpPr>
        <p:spPr>
          <a:xfrm>
            <a:off x="870650" y="1068000"/>
            <a:ext cx="691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Credits to lab demo can be found here (also if you want further reference):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https://stackoverflow.com/questions/4343202/difference-between-super-t-and-extends-t-in-java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64" name="Google Shape;264;p4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PECS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7"/>
          <p:cNvSpPr txBox="1"/>
          <p:nvPr>
            <p:ph idx="1" type="body"/>
          </p:nvPr>
        </p:nvSpPr>
        <p:spPr>
          <a:xfrm>
            <a:off x="870650" y="1068000"/>
            <a:ext cx="691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Map: a data structure that maps a 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key</a:t>
            </a:r>
            <a:r>
              <a:rPr lang="en" sz="1700">
                <a:solidFill>
                  <a:schemeClr val="dk1"/>
                </a:solidFill>
              </a:rPr>
              <a:t> to a 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value </a:t>
            </a:r>
            <a:r>
              <a:rPr lang="en" sz="1700">
                <a:solidFill>
                  <a:schemeClr val="dk1"/>
                </a:solidFill>
              </a:rPr>
              <a:t>(basically </a:t>
            </a:r>
            <a:r>
              <a:rPr lang="en" sz="1700">
                <a:solidFill>
                  <a:schemeClr val="dk1"/>
                </a:solidFill>
              </a:rPr>
              <a:t>stores key-value pairs)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Similar to 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dictionary</a:t>
            </a:r>
            <a:r>
              <a:rPr lang="en" sz="1700">
                <a:solidFill>
                  <a:schemeClr val="dk1"/>
                </a:solidFill>
              </a:rPr>
              <a:t> in Python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Only one key can be mapped to one value (1 to 1 mapping)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Mapping an existing key to another value will replace the current mapping in the map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70" name="Google Shape;270;p4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Map/HashMap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/>
          <p:nvPr>
            <p:ph idx="1" type="body"/>
          </p:nvPr>
        </p:nvSpPr>
        <p:spPr>
          <a:xfrm>
            <a:off x="870650" y="1068000"/>
            <a:ext cx="691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HashMap: a map backed by a hash table (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CS2040</a:t>
            </a:r>
            <a:r>
              <a:rPr lang="en" sz="1700">
                <a:solidFill>
                  <a:schemeClr val="dk1"/>
                </a:solidFill>
              </a:rPr>
              <a:t>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Require generic types for the 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key</a:t>
            </a:r>
            <a:r>
              <a:rPr lang="en" sz="1700">
                <a:solidFill>
                  <a:schemeClr val="dk1"/>
                </a:solidFill>
              </a:rPr>
              <a:t>, and for the 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value</a:t>
            </a:r>
            <a:endParaRPr b="1" sz="17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e.g. </a:t>
            </a:r>
            <a:r>
              <a:rPr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HashMap&lt;Integer, String&gt; map = new HashMap&lt;Integer, String&gt; </a:t>
            </a:r>
            <a:r>
              <a:rPr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→ </a:t>
            </a:r>
            <a:r>
              <a:rPr lang="en" sz="1700">
                <a:solidFill>
                  <a:schemeClr val="dk1"/>
                </a:solidFill>
              </a:rPr>
              <a:t>Integer as key, String as value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we can also do </a:t>
            </a:r>
            <a:r>
              <a:rPr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HashMap&lt;Integer, Integer&gt; map = new HashMap&lt;Integer, Integer&gt; </a:t>
            </a:r>
            <a:r>
              <a:rPr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(the key and value do not need to be of different types!)</a:t>
            </a:r>
            <a:endParaRPr sz="17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6" name="Google Shape;276;p4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Map/HashMap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77" name="Google Shape;2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400" y="1109075"/>
            <a:ext cx="1827439" cy="7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HashMap API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283" name="Google Shape;283;p49"/>
          <p:cNvGraphicFramePr/>
          <p:nvPr/>
        </p:nvGraphicFramePr>
        <p:xfrm>
          <a:off x="1372825" y="93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{48F6BCCD-E13E-423E-B0A3-006704E1778A}</a:tableStyleId>
              </a:tblPr>
              <a:tblGrid>
                <a:gridCol w="2288250"/>
                <a:gridCol w="4110075"/>
              </a:tblGrid>
              <a:tr h="377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Method name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9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.put(YourClass key, YourClass value)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Adds </a:t>
                      </a:r>
                      <a:r>
                        <a:rPr i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key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 the HashMap with the value </a:t>
                      </a:r>
                      <a:r>
                        <a:rPr i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value</a:t>
                      </a:r>
                      <a:endParaRPr i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7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.clear()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Clears the HashMap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9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.containsKey(Object o)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Checks if key </a:t>
                      </a:r>
                      <a:r>
                        <a:rPr i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is in the HashMap, based off the object’s equals() method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9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.containsValue(Object o)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Checks if value </a:t>
                      </a:r>
                      <a:r>
                        <a:rPr i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is in the HashMap, based off the object’s equals() method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9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.get(Object o)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Gets the value corresponding to the key </a:t>
                      </a:r>
                      <a:r>
                        <a:rPr i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i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9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.isEmpty()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Checks if the HashMap is empty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HashMap API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289" name="Google Shape;289;p50"/>
          <p:cNvGraphicFramePr/>
          <p:nvPr/>
        </p:nvGraphicFramePr>
        <p:xfrm>
          <a:off x="1252838" y="1036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{48F6BCCD-E13E-423E-B0A3-006704E1778A}</a:tableStyleId>
              </a:tblPr>
              <a:tblGrid>
                <a:gridCol w="2374075"/>
                <a:gridCol w="4264225"/>
              </a:tblGrid>
              <a:tr h="434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Method name</a:t>
                      </a:r>
                      <a:endParaRPr b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b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96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.remove(Object o)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Removes the entry with key </a:t>
                      </a:r>
                      <a:r>
                        <a:rPr i="1"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if it is in the HashMap, based off the object’s equals() method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4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.size()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Returns the number of elements in the HashMap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70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.entrySet()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Returns a set of all entries in the HashMap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70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.keySet()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Returns a set of all keys in the HashMap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68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.values()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Returns a collection of all values in the HashMap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1"/>
          <p:cNvSpPr txBox="1"/>
          <p:nvPr>
            <p:ph idx="1" type="body"/>
          </p:nvPr>
        </p:nvSpPr>
        <p:spPr>
          <a:xfrm>
            <a:off x="870650" y="1068000"/>
            <a:ext cx="691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More info is found here: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https://docs.oracle.com/en/java/javase/11/docs/api/java.base/java/util/HashMap.html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95" name="Google Shape;295;p5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HashMap API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2"/>
          <p:cNvSpPr txBox="1"/>
          <p:nvPr>
            <p:ph type="ctrTitle"/>
          </p:nvPr>
        </p:nvSpPr>
        <p:spPr>
          <a:xfrm>
            <a:off x="2341350" y="2098650"/>
            <a:ext cx="4461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Start coding!</a:t>
            </a:r>
            <a:endParaRPr sz="5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3"/>
          <p:cNvSpPr txBox="1"/>
          <p:nvPr>
            <p:ph type="ctrTitle"/>
          </p:nvPr>
        </p:nvSpPr>
        <p:spPr>
          <a:xfrm>
            <a:off x="2341350" y="2098650"/>
            <a:ext cx="4461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Attendance</a:t>
            </a:r>
            <a:endParaRPr sz="5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4"/>
          <p:cNvSpPr txBox="1"/>
          <p:nvPr>
            <p:ph idx="1" type="body"/>
          </p:nvPr>
        </p:nvSpPr>
        <p:spPr>
          <a:xfrm>
            <a:off x="865200" y="1335250"/>
            <a:ext cx="691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A and B are 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types</a:t>
            </a:r>
            <a:endParaRPr b="1" sz="17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f is a 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type transformation</a:t>
            </a:r>
            <a:endParaRPr b="1" sz="17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≤ is the 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subtype relation</a:t>
            </a:r>
            <a:r>
              <a:rPr lang="en" sz="1700">
                <a:solidFill>
                  <a:schemeClr val="dk1"/>
                </a:solidFill>
              </a:rPr>
              <a:t> (i.e. A ≤ B means that A is a subtype (subclass) of B)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f is 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covariant</a:t>
            </a:r>
            <a:r>
              <a:rPr lang="en" sz="1700">
                <a:solidFill>
                  <a:schemeClr val="dk1"/>
                </a:solidFill>
              </a:rPr>
              <a:t> if A ≤ B implies that f(A) ≤ f(B)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f is 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contravariant</a:t>
            </a:r>
            <a:r>
              <a:rPr lang="en" sz="1700">
                <a:solidFill>
                  <a:schemeClr val="dk1"/>
                </a:solidFill>
              </a:rPr>
              <a:t> if A ≤ B implies that f(B) ≤ f(A)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f is 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invariant</a:t>
            </a:r>
            <a:r>
              <a:rPr lang="en" sz="1700">
                <a:solidFill>
                  <a:schemeClr val="dk1"/>
                </a:solidFill>
              </a:rPr>
              <a:t> if neither of the above holds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11" name="Google Shape;311;p5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Invariance, Covariance and Contravariance (Further reading)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5"/>
          <p:cNvSpPr txBox="1"/>
          <p:nvPr>
            <p:ph idx="1" type="body"/>
          </p:nvPr>
        </p:nvSpPr>
        <p:spPr>
          <a:xfrm>
            <a:off x="865200" y="1335250"/>
            <a:ext cx="691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In this case, assume that f maps the type to a data structure containing objects of that type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In Java, arrays are covariant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Char char="●"/>
            </a:pPr>
            <a:r>
              <a:rPr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Object[] items = new String[1]; // Ok; String is a subclass of Object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17" name="Google Shape;317;p5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Invariance, Covariance and Contravariance (Further reading)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ctrTitle"/>
          </p:nvPr>
        </p:nvSpPr>
        <p:spPr>
          <a:xfrm>
            <a:off x="2341350" y="2098650"/>
            <a:ext cx="4461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Attendance</a:t>
            </a:r>
            <a:endParaRPr sz="5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6"/>
          <p:cNvSpPr txBox="1"/>
          <p:nvPr>
            <p:ph idx="1" type="body"/>
          </p:nvPr>
        </p:nvSpPr>
        <p:spPr>
          <a:xfrm>
            <a:off x="865200" y="1335250"/>
            <a:ext cx="72183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Char char="●"/>
            </a:pPr>
            <a:r>
              <a:rPr lang="en" sz="1700">
                <a:solidFill>
                  <a:schemeClr val="dk1"/>
                </a:solidFill>
              </a:rPr>
              <a:t>On the other hand, generics are invariant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Char char="●"/>
            </a:pPr>
            <a:r>
              <a:rPr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ArrayList&lt;String&gt; strings = new ArrayList&lt;Object&gt;(); // Compile error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Char char="●"/>
            </a:pPr>
            <a:r>
              <a:rPr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ArrayList&lt;Object&gt; objects = new ArrayList&lt;String&gt;(); // Compile error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5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Invariance, Covariance and Contravariance (Further reading)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7"/>
          <p:cNvSpPr txBox="1"/>
          <p:nvPr>
            <p:ph idx="1" type="body"/>
          </p:nvPr>
        </p:nvSpPr>
        <p:spPr>
          <a:xfrm>
            <a:off x="865200" y="1335250"/>
            <a:ext cx="72183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Char char="●"/>
            </a:pPr>
            <a:r>
              <a:rPr lang="en" sz="1700">
                <a:solidFill>
                  <a:schemeClr val="dk1"/>
                </a:solidFill>
              </a:rPr>
              <a:t>Therefore, List&lt;?&gt; is not the same as List&lt;Object&gt;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Char char="●"/>
            </a:pPr>
            <a:r>
              <a:rPr lang="en" sz="1700">
                <a:solidFill>
                  <a:schemeClr val="dk1"/>
                </a:solidFill>
              </a:rPr>
              <a:t>List&lt;?&gt; is more general than List&lt;Object&gt; because as mentioned above, &lt;?&gt; is synonymous with &lt;? extends Object&gt;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Char char="●"/>
            </a:pPr>
            <a:r>
              <a:rPr lang="en" sz="1700">
                <a:solidFill>
                  <a:schemeClr val="dk1"/>
                </a:solidFill>
              </a:rPr>
              <a:t>List&lt;?&gt; can store instances of type Object or any subclass of Object, i.e. List&lt;?&gt; can store anything since all other classes are subclasses of Object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29" name="Google Shape;329;p5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Invariance, Covariance and Contravariance (Further reading)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Admin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2" name="Google Shape;162;p30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63" name="Google Shape;163;p30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30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Important Information!</a:t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ctrTitle"/>
          </p:nvPr>
        </p:nvSpPr>
        <p:spPr>
          <a:xfrm>
            <a:off x="834525" y="1990650"/>
            <a:ext cx="3396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Admin (Announcements)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0" name="Google Shape;170;p31"/>
          <p:cNvSpPr txBox="1"/>
          <p:nvPr>
            <p:ph idx="2" type="ctrTitle"/>
          </p:nvPr>
        </p:nvSpPr>
        <p:spPr>
          <a:xfrm>
            <a:off x="4658678" y="2174850"/>
            <a:ext cx="3226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n" sz="2000"/>
              <a:t>Project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PA1</a:t>
            </a:r>
            <a:endParaRPr sz="15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GitHub Handle</a:t>
            </a:r>
            <a:endParaRPr sz="2000"/>
          </a:p>
        </p:txBody>
      </p:sp>
      <p:cxnSp>
        <p:nvCxnSpPr>
          <p:cNvPr id="171" name="Google Shape;171;p31"/>
          <p:cNvCxnSpPr/>
          <p:nvPr/>
        </p:nvCxnSpPr>
        <p:spPr>
          <a:xfrm>
            <a:off x="4405525" y="126690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870650" y="1296600"/>
            <a:ext cx="6919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Project has been released on CodeCrunch </a:t>
            </a:r>
            <a:r>
              <a:rPr b="1" lang="en" sz="1700" u="sng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(worth 10%)</a:t>
            </a:r>
            <a:endParaRPr b="1" sz="1700" u="sng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Split into 2 levels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Style is graded for labs! JavaDocs will need to be written for 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public methods</a:t>
            </a:r>
            <a:endParaRPr b="1" sz="17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More information will be released soon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77" name="Google Shape;177;p3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idx="1" type="body"/>
          </p:nvPr>
        </p:nvSpPr>
        <p:spPr>
          <a:xfrm>
            <a:off x="870650" y="1296600"/>
            <a:ext cx="6919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Submit final changes by </a:t>
            </a:r>
            <a:r>
              <a:rPr b="1" lang="en" sz="1700" u="sng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Sunday, 2359</a:t>
            </a:r>
            <a:endParaRPr b="1" sz="1700" u="sng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Sample solution is available on LumiNUS; however, do note that your grading will still be based on similarity so no point blindly copying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83" name="Google Shape;183;p3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Assessment 1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idx="1" type="body"/>
          </p:nvPr>
        </p:nvSpPr>
        <p:spPr>
          <a:xfrm>
            <a:off x="870650" y="1296600"/>
            <a:ext cx="6919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Please send your GitHub username to me by the end of today; i.e. 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Friday, 2359</a:t>
            </a:r>
            <a:endParaRPr b="1" sz="1700" u="sng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If you don’t have, just go and create – you will need it eventually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If not, you will get </a:t>
            </a:r>
            <a:r>
              <a:rPr b="1" lang="en" sz="1700" u="sng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0%</a:t>
            </a:r>
            <a:r>
              <a:rPr lang="en" sz="1700">
                <a:solidFill>
                  <a:schemeClr val="dk1"/>
                </a:solidFill>
              </a:rPr>
              <a:t> for class participation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These people have not submitted:</a:t>
            </a:r>
            <a:endParaRPr sz="17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Chu Jia-Cheng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Jerome Seah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Lo Zhao Wei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Sun Jiaze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Xia Yaxin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Brandon Yap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9" name="Google Shape;189;p3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Handle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ctrTitle"/>
          </p:nvPr>
        </p:nvSpPr>
        <p:spPr>
          <a:xfrm>
            <a:off x="1858250" y="1990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Coverage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5" name="Google Shape;195;p35"/>
          <p:cNvSpPr txBox="1"/>
          <p:nvPr>
            <p:ph idx="2" type="ctrTitle"/>
          </p:nvPr>
        </p:nvSpPr>
        <p:spPr>
          <a:xfrm>
            <a:off x="4658678" y="2174850"/>
            <a:ext cx="3226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Inheritance and interfaces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 u="sng"/>
              <a:t>Basic generics</a:t>
            </a:r>
            <a:endParaRPr sz="2000" u="sng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 u="sng"/>
              <a:t>Producer Extends, Consumer Super</a:t>
            </a:r>
            <a:endParaRPr sz="2000" u="sng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Java HashMap API</a:t>
            </a:r>
            <a:endParaRPr sz="2000"/>
          </a:p>
        </p:txBody>
      </p:sp>
      <p:cxnSp>
        <p:nvCxnSpPr>
          <p:cNvPr id="196" name="Google Shape;196;p35"/>
          <p:cNvCxnSpPr/>
          <p:nvPr/>
        </p:nvCxnSpPr>
        <p:spPr>
          <a:xfrm>
            <a:off x="4405525" y="126690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